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12"/>
  </p:notesMasterIdLst>
  <p:sldIdLst>
    <p:sldId id="256" r:id="rId3"/>
    <p:sldId id="257" r:id="rId4"/>
    <p:sldId id="258" r:id="rId5"/>
    <p:sldId id="259" r:id="rId6"/>
    <p:sldId id="261" r:id="rId7"/>
    <p:sldId id="262" r:id="rId8"/>
    <p:sldId id="263" r:id="rId9"/>
    <p:sldId id="265" r:id="rId10"/>
    <p:sldId id="264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>
        <p:scale>
          <a:sx n="152" d="100"/>
          <a:sy n="152" d="100"/>
        </p:scale>
        <p:origin x="1024" y="3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eb56d4c2c9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2eb56d4c2c9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eb576087d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2eb576087d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eb64bcad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2eb64bcad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eb576087d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2eb576087d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eb64bcad6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2eb64bcad6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eb64bcad6b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2eb64bcad6b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eb64bcad6b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2eb64bcad6b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eb64bcad6b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2eb64bcad6b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2482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eb56d4c2c9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2eb56d4c2c9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publicdomainpictures.net/view-image.php?image=42791&amp;jazyk=j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jpg"/><Relationship Id="rId5" Type="http://schemas.openxmlformats.org/officeDocument/2006/relationships/hyperlink" Target="https://commons.wikimedia.org/wiki/Category:Safety_showers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 flipH="1">
            <a:off x="-15240" y="-40341"/>
            <a:ext cx="9169322" cy="5183841"/>
          </a:xfrm>
          <a:custGeom>
            <a:avLst/>
            <a:gdLst/>
            <a:ahLst/>
            <a:cxnLst/>
            <a:rect l="l" t="t" r="r" b="b"/>
            <a:pathLst>
              <a:path w="12225763" h="6911788" extrusionOk="0">
                <a:moveTo>
                  <a:pt x="13447" y="6911788"/>
                </a:moveTo>
                <a:cubicBezTo>
                  <a:pt x="8965" y="4607859"/>
                  <a:pt x="4482" y="2303929"/>
                  <a:pt x="0" y="0"/>
                </a:cubicBezTo>
                <a:lnTo>
                  <a:pt x="3169019" y="26895"/>
                </a:lnTo>
                <a:lnTo>
                  <a:pt x="12225763" y="6911788"/>
                </a:lnTo>
                <a:lnTo>
                  <a:pt x="13447" y="6911788"/>
                </a:lnTo>
                <a:close/>
              </a:path>
            </a:pathLst>
          </a:custGeom>
          <a:solidFill>
            <a:srgbClr val="BF57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2161761" y="2068951"/>
            <a:ext cx="65076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Laboratory Safety</a:t>
            </a:r>
            <a:endParaRPr sz="1100"/>
          </a:p>
        </p:txBody>
      </p:sp>
      <p:sp>
        <p:nvSpPr>
          <p:cNvPr id="131" name="Google Shape;131;p25"/>
          <p:cNvSpPr txBox="1"/>
          <p:nvPr/>
        </p:nvSpPr>
        <p:spPr>
          <a:xfrm>
            <a:off x="2161760" y="2682134"/>
            <a:ext cx="6507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Rules and Procedures</a:t>
            </a:r>
            <a:endParaRPr sz="1100"/>
          </a:p>
        </p:txBody>
      </p:sp>
      <p:pic>
        <p:nvPicPr>
          <p:cNvPr id="132" name="Google Shape;13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320934"/>
            <a:ext cx="5012390" cy="169847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/>
          <p:nvPr/>
        </p:nvSpPr>
        <p:spPr>
          <a:xfrm>
            <a:off x="222714" y="181581"/>
            <a:ext cx="8693400" cy="4740000"/>
          </a:xfrm>
          <a:prstGeom prst="rect">
            <a:avLst/>
          </a:prstGeom>
          <a:noFill/>
          <a:ln w="1270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F48"/>
              </a:buClr>
              <a:buSzPts val="3300"/>
              <a:buFont typeface="Arial"/>
              <a:buNone/>
            </a:pPr>
            <a:r>
              <a:rPr lang="en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rPr>
              <a:t>Why is lab safety important?</a:t>
            </a:r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body" idx="1"/>
          </p:nvPr>
        </p:nvSpPr>
        <p:spPr>
          <a:xfrm>
            <a:off x="628650" y="1107002"/>
            <a:ext cx="7886700" cy="30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Protect people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Protect the lab and the environment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6"/>
          <p:cNvSpPr/>
          <p:nvPr/>
        </p:nvSpPr>
        <p:spPr>
          <a:xfrm>
            <a:off x="0" y="4450246"/>
            <a:ext cx="9144000" cy="693300"/>
          </a:xfrm>
          <a:prstGeom prst="rect">
            <a:avLst/>
          </a:prstGeom>
          <a:solidFill>
            <a:srgbClr val="BF57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95227" y="4637219"/>
            <a:ext cx="1596543" cy="319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E49F5CE8-FB7D-4E2F-D66E-5F0E8AD25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416" y="1849941"/>
            <a:ext cx="3046615" cy="22849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BEB7F5-43DA-9FD0-D69A-D874D0659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971" y="1849940"/>
            <a:ext cx="3046615" cy="22849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F48"/>
              </a:buClr>
              <a:buSzPts val="3300"/>
              <a:buFont typeface="Arial"/>
              <a:buNone/>
            </a:pPr>
            <a:r>
              <a:rPr lang="en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rPr>
              <a:t>Lab Attire Policy</a:t>
            </a:r>
            <a:endParaRPr/>
          </a:p>
        </p:txBody>
      </p:sp>
      <p:sp>
        <p:nvSpPr>
          <p:cNvPr id="147" name="Google Shape;147;p27"/>
          <p:cNvSpPr txBox="1">
            <a:spLocks noGrp="1"/>
          </p:cNvSpPr>
          <p:nvPr>
            <p:ph type="body" idx="1"/>
          </p:nvPr>
        </p:nvSpPr>
        <p:spPr>
          <a:xfrm>
            <a:off x="628650" y="1107000"/>
            <a:ext cx="4408863" cy="30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Full length pants and closed-toe shoes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Hair that is shoulder length or longer should be pinned or tied back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Personnel need to wear lab coats, gloves, eye protection in labs where hazardous materials are utilized</a:t>
            </a:r>
            <a:endParaRPr dirty="0"/>
          </a:p>
        </p:txBody>
      </p:sp>
      <p:sp>
        <p:nvSpPr>
          <p:cNvPr id="148" name="Google Shape;148;p27"/>
          <p:cNvSpPr/>
          <p:nvPr/>
        </p:nvSpPr>
        <p:spPr>
          <a:xfrm>
            <a:off x="0" y="4450246"/>
            <a:ext cx="9144000" cy="693300"/>
          </a:xfrm>
          <a:prstGeom prst="rect">
            <a:avLst/>
          </a:prstGeom>
          <a:solidFill>
            <a:srgbClr val="BF57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95227" y="4637219"/>
            <a:ext cx="1596543" cy="319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3944" y="658845"/>
            <a:ext cx="2382566" cy="332069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F48"/>
              </a:buClr>
              <a:buSzPts val="3300"/>
              <a:buFont typeface="Arial"/>
              <a:buNone/>
            </a:pPr>
            <a:r>
              <a:rPr lang="en" dirty="0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rPr>
              <a:t>Behavior Expectations      Housekeeping</a:t>
            </a:r>
            <a:endParaRPr dirty="0"/>
          </a:p>
        </p:txBody>
      </p:sp>
      <p:sp>
        <p:nvSpPr>
          <p:cNvPr id="156" name="Google Shape;156;p28"/>
          <p:cNvSpPr txBox="1">
            <a:spLocks noGrp="1"/>
          </p:cNvSpPr>
          <p:nvPr>
            <p:ph type="body" idx="1"/>
          </p:nvPr>
        </p:nvSpPr>
        <p:spPr>
          <a:xfrm>
            <a:off x="452297" y="1191499"/>
            <a:ext cx="3828758" cy="30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Consult senior lab personnel</a:t>
            </a:r>
            <a:endParaRPr dirty="0"/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Do not defeat safety devices/features</a:t>
            </a:r>
            <a:endParaRPr dirty="0"/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No eating or drinking in labs</a:t>
            </a: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Never remove tools or equipment from labs</a:t>
            </a:r>
            <a:endParaRPr dirty="0"/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Minors not permitted in labs without authorization</a:t>
            </a:r>
            <a:endParaRPr dirty="0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p28"/>
          <p:cNvSpPr/>
          <p:nvPr/>
        </p:nvSpPr>
        <p:spPr>
          <a:xfrm>
            <a:off x="0" y="4450246"/>
            <a:ext cx="9144000" cy="693300"/>
          </a:xfrm>
          <a:prstGeom prst="rect">
            <a:avLst/>
          </a:prstGeom>
          <a:solidFill>
            <a:srgbClr val="BF57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95227" y="4637219"/>
            <a:ext cx="1596543" cy="31930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64;p29">
            <a:extLst>
              <a:ext uri="{FF2B5EF4-FFF2-40B4-BE49-F238E27FC236}">
                <a16:creationId xmlns:a16="http://schemas.microsoft.com/office/drawing/2014/main" id="{4A61AE40-7CCA-8445-0DFF-0D36DC12C6B6}"/>
              </a:ext>
            </a:extLst>
          </p:cNvPr>
          <p:cNvSpPr txBox="1">
            <a:spLocks/>
          </p:cNvSpPr>
          <p:nvPr/>
        </p:nvSpPr>
        <p:spPr>
          <a:xfrm>
            <a:off x="5281090" y="1191499"/>
            <a:ext cx="3410613" cy="30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/>
              <a:t>Keep aisles and walkways clear</a:t>
            </a:r>
          </a:p>
          <a:p>
            <a:pPr>
              <a:spcBef>
                <a:spcPts val="0"/>
              </a:spcBef>
            </a:pPr>
            <a:r>
              <a:rPr lang="en-US" dirty="0"/>
              <a:t>Keep lab benches organized and cleaned</a:t>
            </a:r>
          </a:p>
          <a:p>
            <a:pPr>
              <a:spcBef>
                <a:spcPts val="0"/>
              </a:spcBef>
            </a:pPr>
            <a:r>
              <a:rPr lang="en-US" dirty="0"/>
              <a:t>Keep personal items out of the lab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F48"/>
              </a:buClr>
              <a:buSzPts val="3300"/>
              <a:buFont typeface="Arial"/>
              <a:buNone/>
            </a:pPr>
            <a:r>
              <a:rPr lang="en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rPr>
              <a:t>Emergency Procedures</a:t>
            </a:r>
            <a:endParaRPr/>
          </a:p>
        </p:txBody>
      </p:sp>
      <p:sp>
        <p:nvSpPr>
          <p:cNvPr id="172" name="Google Shape;172;p30"/>
          <p:cNvSpPr txBox="1">
            <a:spLocks noGrp="1"/>
          </p:cNvSpPr>
          <p:nvPr>
            <p:ph type="body" idx="1"/>
          </p:nvPr>
        </p:nvSpPr>
        <p:spPr>
          <a:xfrm>
            <a:off x="628650" y="1107002"/>
            <a:ext cx="7886700" cy="30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See lab signs and emergency signs</a:t>
            </a:r>
            <a:endParaRPr/>
          </a:p>
          <a:p>
            <a:pPr marL="91440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Signs communicate hazards and emergency contacts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0"/>
          <p:cNvSpPr/>
          <p:nvPr/>
        </p:nvSpPr>
        <p:spPr>
          <a:xfrm>
            <a:off x="0" y="4450246"/>
            <a:ext cx="9144000" cy="693300"/>
          </a:xfrm>
          <a:prstGeom prst="rect">
            <a:avLst/>
          </a:prstGeom>
          <a:solidFill>
            <a:srgbClr val="BF57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95227" y="4637219"/>
            <a:ext cx="1596543" cy="319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6324" y="1903690"/>
            <a:ext cx="2817035" cy="21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76" name="Google Shape;17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903689"/>
            <a:ext cx="3005593" cy="2160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F48"/>
              </a:buClr>
              <a:buSzPts val="3300"/>
              <a:buFont typeface="Arial"/>
              <a:buNone/>
            </a:pPr>
            <a:r>
              <a:rPr lang="en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rPr>
              <a:t>Emergency Procedures</a:t>
            </a:r>
            <a:endParaRPr/>
          </a:p>
        </p:txBody>
      </p:sp>
      <p:sp>
        <p:nvSpPr>
          <p:cNvPr id="182" name="Google Shape;182;p31"/>
          <p:cNvSpPr txBox="1">
            <a:spLocks noGrp="1"/>
          </p:cNvSpPr>
          <p:nvPr>
            <p:ph type="body" idx="1"/>
          </p:nvPr>
        </p:nvSpPr>
        <p:spPr>
          <a:xfrm>
            <a:off x="628650" y="1107002"/>
            <a:ext cx="7886700" cy="30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Emergency shower</a:t>
            </a:r>
            <a:endParaRPr dirty="0"/>
          </a:p>
          <a:p>
            <a:pPr marL="91440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Know location</a:t>
            </a:r>
            <a:endParaRPr dirty="0"/>
          </a:p>
          <a:p>
            <a:pPr marL="91440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Remove clothing</a:t>
            </a:r>
            <a:endParaRPr dirty="0"/>
          </a:p>
          <a:p>
            <a:pPr marL="91440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Rinse minimum of 15 minutes</a:t>
            </a:r>
            <a:endParaRPr dirty="0"/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Emergency eyewash</a:t>
            </a:r>
          </a:p>
          <a:p>
            <a:pPr marL="91440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dirty="0"/>
              <a:t>Hold eyelids open</a:t>
            </a:r>
          </a:p>
          <a:p>
            <a:pPr marL="91440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dirty="0"/>
              <a:t>Move eyes around</a:t>
            </a:r>
          </a:p>
          <a:p>
            <a:pPr marL="91440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dirty="0"/>
              <a:t>Rinse minimum of 15 minutes</a:t>
            </a:r>
            <a:endParaRPr lang="en" dirty="0"/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Fire</a:t>
            </a:r>
          </a:p>
          <a:p>
            <a:pPr lvl="1">
              <a:spcBef>
                <a:spcPts val="0"/>
              </a:spcBef>
            </a:pPr>
            <a:r>
              <a:rPr lang="en" dirty="0"/>
              <a:t>Evacuate the building</a:t>
            </a:r>
          </a:p>
          <a:p>
            <a:pPr lvl="1">
              <a:spcBef>
                <a:spcPts val="0"/>
              </a:spcBef>
            </a:pPr>
            <a:r>
              <a:rPr lang="en" dirty="0"/>
              <a:t>Dial 911</a:t>
            </a:r>
          </a:p>
          <a:p>
            <a:pPr lvl="1">
              <a:spcBef>
                <a:spcPts val="0"/>
              </a:spcBef>
            </a:pPr>
            <a:endParaRPr lang="en" dirty="0"/>
          </a:p>
          <a:p>
            <a:pPr marL="59690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dirty="0"/>
          </a:p>
        </p:txBody>
      </p:sp>
      <p:sp>
        <p:nvSpPr>
          <p:cNvPr id="183" name="Google Shape;183;p31"/>
          <p:cNvSpPr/>
          <p:nvPr/>
        </p:nvSpPr>
        <p:spPr>
          <a:xfrm>
            <a:off x="0" y="4450246"/>
            <a:ext cx="9144000" cy="693300"/>
          </a:xfrm>
          <a:prstGeom prst="rect">
            <a:avLst/>
          </a:prstGeom>
          <a:solidFill>
            <a:srgbClr val="BF57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95227" y="4637219"/>
            <a:ext cx="1596543" cy="319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green sign with a person and a cross&#10;&#10;Description automatically generated">
            <a:extLst>
              <a:ext uri="{FF2B5EF4-FFF2-40B4-BE49-F238E27FC236}">
                <a16:creationId xmlns:a16="http://schemas.microsoft.com/office/drawing/2014/main" id="{7BF0C07D-8E36-D1B3-0D3D-3D2E800CB4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84193" y="651254"/>
            <a:ext cx="1749936" cy="17499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6EBDED-D19F-193B-3059-12CF5D3DAE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970785" y="2401235"/>
            <a:ext cx="2048966" cy="20489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F48"/>
              </a:buClr>
              <a:buSzPts val="3300"/>
              <a:buFont typeface="Arial"/>
              <a:buNone/>
            </a:pPr>
            <a:r>
              <a:rPr lang="en" dirty="0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rPr>
              <a:t>Lab Notebook</a:t>
            </a:r>
            <a:endParaRPr dirty="0"/>
          </a:p>
        </p:txBody>
      </p:sp>
      <p:sp>
        <p:nvSpPr>
          <p:cNvPr id="190" name="Google Shape;190;p32"/>
          <p:cNvSpPr txBox="1">
            <a:spLocks noGrp="1"/>
          </p:cNvSpPr>
          <p:nvPr>
            <p:ph type="body" idx="1"/>
          </p:nvPr>
        </p:nvSpPr>
        <p:spPr>
          <a:xfrm>
            <a:off x="628650" y="1107002"/>
            <a:ext cx="7886700" cy="30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10000"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Record of your work and reference tool</a:t>
            </a: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Expect to take notes during class lectures, lab lectures, and during experiments</a:t>
            </a: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Include</a:t>
            </a:r>
          </a:p>
          <a:p>
            <a:pPr lvl="1">
              <a:spcBef>
                <a:spcPts val="0"/>
              </a:spcBef>
            </a:pPr>
            <a:r>
              <a:rPr lang="en" dirty="0"/>
              <a:t>Name &amp; Date </a:t>
            </a:r>
          </a:p>
          <a:p>
            <a:pPr lvl="1">
              <a:spcBef>
                <a:spcPts val="0"/>
              </a:spcBef>
            </a:pPr>
            <a:r>
              <a:rPr lang="en" dirty="0"/>
              <a:t>Collaborators </a:t>
            </a:r>
          </a:p>
          <a:p>
            <a:pPr lvl="1">
              <a:spcBef>
                <a:spcPts val="0"/>
              </a:spcBef>
            </a:pPr>
            <a:r>
              <a:rPr lang="en" dirty="0"/>
              <a:t>Objective or Goal </a:t>
            </a:r>
          </a:p>
          <a:p>
            <a:pPr lvl="1">
              <a:spcBef>
                <a:spcPts val="0"/>
              </a:spcBef>
            </a:pPr>
            <a:r>
              <a:rPr lang="en" dirty="0"/>
              <a:t>Procedure</a:t>
            </a:r>
          </a:p>
          <a:p>
            <a:pPr lvl="1">
              <a:spcBef>
                <a:spcPts val="0"/>
              </a:spcBef>
            </a:pPr>
            <a:r>
              <a:rPr lang="en" dirty="0"/>
              <a:t>Notes</a:t>
            </a:r>
          </a:p>
          <a:p>
            <a:pPr lvl="1">
              <a:spcBef>
                <a:spcPts val="0"/>
              </a:spcBef>
            </a:pPr>
            <a:r>
              <a:rPr lang="en" dirty="0"/>
              <a:t>Reminders</a:t>
            </a:r>
          </a:p>
          <a:p>
            <a:pPr lvl="1">
              <a:spcBef>
                <a:spcPts val="0"/>
              </a:spcBef>
            </a:pPr>
            <a:r>
              <a:rPr lang="en" dirty="0"/>
              <a:t>Sketches</a:t>
            </a:r>
          </a:p>
          <a:p>
            <a:pPr lvl="1">
              <a:spcBef>
                <a:spcPts val="0"/>
              </a:spcBef>
            </a:pPr>
            <a:r>
              <a:rPr lang="en" dirty="0"/>
              <a:t>Calculations</a:t>
            </a:r>
          </a:p>
          <a:p>
            <a:pPr lvl="1">
              <a:spcBef>
                <a:spcPts val="0"/>
              </a:spcBef>
            </a:pPr>
            <a:r>
              <a:rPr lang="en" dirty="0"/>
              <a:t>Conversions</a:t>
            </a:r>
          </a:p>
          <a:p>
            <a:pPr lvl="1">
              <a:spcBef>
                <a:spcPts val="0"/>
              </a:spcBef>
            </a:pPr>
            <a:endParaRPr lang="en" dirty="0"/>
          </a:p>
          <a:p>
            <a:pPr lvl="1">
              <a:spcBef>
                <a:spcPts val="0"/>
              </a:spcBef>
            </a:pPr>
            <a:endParaRPr lang="en" dirty="0"/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endParaRPr lang="en" dirty="0"/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endParaRPr lang="en" dirty="0"/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endParaRPr dirty="0"/>
          </a:p>
        </p:txBody>
      </p:sp>
      <p:sp>
        <p:nvSpPr>
          <p:cNvPr id="191" name="Google Shape;191;p32"/>
          <p:cNvSpPr/>
          <p:nvPr/>
        </p:nvSpPr>
        <p:spPr>
          <a:xfrm>
            <a:off x="0" y="4450246"/>
            <a:ext cx="9144000" cy="693300"/>
          </a:xfrm>
          <a:prstGeom prst="rect">
            <a:avLst/>
          </a:prstGeom>
          <a:solidFill>
            <a:srgbClr val="BF57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95227" y="4637219"/>
            <a:ext cx="1596543" cy="319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F48"/>
              </a:buClr>
              <a:buSzPts val="3300"/>
              <a:buFont typeface="Arial"/>
              <a:buNone/>
            </a:pPr>
            <a:r>
              <a:rPr lang="en" dirty="0">
                <a:solidFill>
                  <a:srgbClr val="333F48"/>
                </a:solidFill>
                <a:latin typeface="Arial"/>
                <a:ea typeface="Arial"/>
                <a:cs typeface="Arial"/>
                <a:sym typeface="Arial"/>
              </a:rPr>
              <a:t>Lab Notebook Example</a:t>
            </a:r>
            <a:endParaRPr dirty="0"/>
          </a:p>
        </p:txBody>
      </p:sp>
      <p:sp>
        <p:nvSpPr>
          <p:cNvPr id="190" name="Google Shape;190;p32"/>
          <p:cNvSpPr txBox="1">
            <a:spLocks noGrp="1"/>
          </p:cNvSpPr>
          <p:nvPr>
            <p:ph type="body" idx="1"/>
          </p:nvPr>
        </p:nvSpPr>
        <p:spPr>
          <a:xfrm>
            <a:off x="628650" y="1107002"/>
            <a:ext cx="7886700" cy="30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dirty="0"/>
              <a:t>Isabelle’s Lab Notebook</a:t>
            </a: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endParaRPr lang="en" dirty="0"/>
          </a:p>
          <a:p>
            <a:pPr lvl="1">
              <a:spcBef>
                <a:spcPts val="0"/>
              </a:spcBef>
            </a:pPr>
            <a:endParaRPr lang="en" dirty="0"/>
          </a:p>
          <a:p>
            <a:pPr lvl="1">
              <a:spcBef>
                <a:spcPts val="0"/>
              </a:spcBef>
            </a:pPr>
            <a:endParaRPr lang="en" dirty="0"/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endParaRPr lang="en" dirty="0"/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endParaRPr lang="en" dirty="0"/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endParaRPr dirty="0"/>
          </a:p>
        </p:txBody>
      </p:sp>
      <p:sp>
        <p:nvSpPr>
          <p:cNvPr id="191" name="Google Shape;191;p32"/>
          <p:cNvSpPr/>
          <p:nvPr/>
        </p:nvSpPr>
        <p:spPr>
          <a:xfrm>
            <a:off x="0" y="4450246"/>
            <a:ext cx="9144000" cy="693300"/>
          </a:xfrm>
          <a:prstGeom prst="rect">
            <a:avLst/>
          </a:prstGeom>
          <a:solidFill>
            <a:srgbClr val="BF57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95227" y="4637219"/>
            <a:ext cx="1596543" cy="319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notebook with writing on it&#10;&#10;Description automatically generated">
            <a:extLst>
              <a:ext uri="{FF2B5EF4-FFF2-40B4-BE49-F238E27FC236}">
                <a16:creationId xmlns:a16="http://schemas.microsoft.com/office/drawing/2014/main" id="{B5212ABC-383D-7743-7FAA-EFFFE61BE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396" y="1594947"/>
            <a:ext cx="2040025" cy="27384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notebook with writing on it&#10;&#10;Description automatically generated">
            <a:extLst>
              <a:ext uri="{FF2B5EF4-FFF2-40B4-BE49-F238E27FC236}">
                <a16:creationId xmlns:a16="http://schemas.microsoft.com/office/drawing/2014/main" id="{A12091D8-D664-AC4D-0037-7A527D3E1B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9241" y="1583385"/>
            <a:ext cx="2005518" cy="27384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A notebook with writing on it&#10;&#10;Description automatically generated">
            <a:extLst>
              <a:ext uri="{FF2B5EF4-FFF2-40B4-BE49-F238E27FC236}">
                <a16:creationId xmlns:a16="http://schemas.microsoft.com/office/drawing/2014/main" id="{F2586BA2-9276-C63C-053E-F3D3A60730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5579" y="1583386"/>
            <a:ext cx="1947591" cy="27384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1106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BF57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3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644721" y="3947692"/>
            <a:ext cx="3854558" cy="770912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3"/>
          <p:cNvSpPr txBox="1"/>
          <p:nvPr/>
        </p:nvSpPr>
        <p:spPr>
          <a:xfrm>
            <a:off x="1318177" y="1826927"/>
            <a:ext cx="6507646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THANK YOU</a:t>
            </a:r>
            <a:endParaRPr sz="1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202</Words>
  <Application>Microsoft Macintosh PowerPoint</Application>
  <PresentationFormat>On-screen Show (16:9)</PresentationFormat>
  <Paragraphs>56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Simple Light</vt:lpstr>
      <vt:lpstr>Office Theme</vt:lpstr>
      <vt:lpstr>PowerPoint Presentation</vt:lpstr>
      <vt:lpstr>Why is lab safety important?</vt:lpstr>
      <vt:lpstr>Lab Attire Policy</vt:lpstr>
      <vt:lpstr>Behavior Expectations      Housekeeping</vt:lpstr>
      <vt:lpstr>Emergency Procedures</vt:lpstr>
      <vt:lpstr>Emergency Procedures</vt:lpstr>
      <vt:lpstr>Lab Notebook</vt:lpstr>
      <vt:lpstr>Lab Notebook Example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Lambert, Isabelle</cp:lastModifiedBy>
  <cp:revision>1</cp:revision>
  <dcterms:modified xsi:type="dcterms:W3CDTF">2024-07-15T17:17:49Z</dcterms:modified>
</cp:coreProperties>
</file>